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73" r:id="rId3"/>
    <p:sldId id="291" r:id="rId4"/>
    <p:sldId id="274" r:id="rId5"/>
    <p:sldId id="275" r:id="rId6"/>
    <p:sldId id="292" r:id="rId7"/>
    <p:sldId id="277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64" r:id="rId23"/>
    <p:sldId id="265" r:id="rId24"/>
    <p:sldId id="266" r:id="rId25"/>
    <p:sldId id="296" r:id="rId26"/>
    <p:sldId id="295" r:id="rId27"/>
    <p:sldId id="268" r:id="rId28"/>
    <p:sldId id="269" r:id="rId29"/>
    <p:sldId id="270" r:id="rId30"/>
    <p:sldId id="272" r:id="rId31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488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Zaibacuk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, majd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keirecuk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Japánban,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chaebolok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Koreában, de még Tajvanban is, amely a kis- és közepes méretű vállalati szektor erősségéről híres, az iparosítás korai szakaszában a nagyméretű (nem ritkán állami) vállalatok voltak a gazdasági fejlődés mozgatórugói.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66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/>
            </a:r>
            <a:br>
              <a:rPr lang="hu-HU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0234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755BF7-7FAE-4592-B056-2C001E8C81A4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415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2018.09.18.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683568" y="1196752"/>
            <a:ext cx="7772400" cy="1827634"/>
          </a:xfrm>
        </p:spPr>
        <p:txBody>
          <a:bodyPr/>
          <a:lstStyle/>
          <a:p>
            <a:pPr eaLnBrk="1" hangingPunct="1"/>
            <a:r>
              <a:rPr lang="hu-HU" sz="3600" dirty="0" smtClean="0"/>
              <a:t>Gazdaságpolitika</a:t>
            </a:r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1371600" y="3356992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dirty="0" smtClean="0"/>
              <a:t>3. </a:t>
            </a:r>
            <a:r>
              <a:rPr lang="hu-HU" dirty="0" err="1" smtClean="0"/>
              <a:t>ea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r>
              <a:rPr lang="hu-HU" sz="2800" dirty="0" smtClean="0"/>
              <a:t>Az állam gazdasági szerepvállalása és a gazdaság pénzügyi rendszere közötti összefüggés: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</a:t>
            </a:r>
            <a:r>
              <a:rPr lang="hu-HU" sz="2400" dirty="0" smtClean="0"/>
              <a:t>A vállalati szférától távol maradó állam és a tőkepiac dominanciáján,     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a bankrendszer és a vállalatok viszonylagos távolságán alapuló pü.-i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rendszer </a:t>
            </a:r>
            <a:r>
              <a:rPr lang="hu-HU" sz="2400" i="1" dirty="0" smtClean="0"/>
              <a:t>megfelelnek egymásnak</a:t>
            </a:r>
            <a:r>
              <a:rPr lang="hu-HU" sz="2400" dirty="0" smtClean="0"/>
              <a:t>: az állam kívülmaradása a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tőkeallokáción a piaci tőkeallokációs mechanizmusnak, a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részvénypiacnak, a tőzsdének juttat döntő szerepet.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Fordítva: az a pü.-i rendszer, mely a tőkefelhalmozás folyamatában a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tőkepiacot részesíti előnyben, korlátozza az állami beavatkozás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lehetőségeit. </a:t>
            </a:r>
          </a:p>
          <a:p>
            <a:pPr marL="0" indent="0">
              <a:buNone/>
            </a:pPr>
            <a:r>
              <a:rPr lang="hu-HU" sz="2400" dirty="0" smtClean="0"/>
              <a:t>     </a:t>
            </a:r>
            <a:r>
              <a:rPr lang="hu-HU" sz="2800" b="1" i="1" dirty="0" smtClean="0"/>
              <a:t>Itt</a:t>
            </a:r>
            <a:r>
              <a:rPr lang="hu-HU" sz="2800" dirty="0" smtClean="0"/>
              <a:t> </a:t>
            </a:r>
            <a:r>
              <a:rPr lang="hu-HU" sz="2800" i="1" dirty="0" smtClean="0"/>
              <a:t>az államnak nincsenek eszközei ahhoz, hogy szelektív </a:t>
            </a:r>
          </a:p>
          <a:p>
            <a:pPr marL="0" indent="0">
              <a:buNone/>
            </a:pPr>
            <a:r>
              <a:rPr lang="hu-HU" sz="2800" i="1" dirty="0"/>
              <a:t> </a:t>
            </a:r>
            <a:r>
              <a:rPr lang="hu-HU" sz="2800" i="1" dirty="0" smtClean="0"/>
              <a:t>    gazdaságpolitikát folytasson 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24257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001419"/>
          </a:xfrm>
        </p:spPr>
        <p:txBody>
          <a:bodyPr/>
          <a:lstStyle/>
          <a:p>
            <a:r>
              <a:rPr lang="hu-HU" sz="2800" dirty="0" smtClean="0"/>
              <a:t>Miért?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Mert ahhoz, hogy az állam szelektív gazdaságpolitikával egyes ágazatokat, alágazatokat előnyben részesítsen, míg másokat visszaszorítson meg kellene változtatnia a pü.-i rendszert, létre kellene hoznia a beavatkozás eszközrendszerét. </a:t>
            </a:r>
          </a:p>
          <a:p>
            <a:pPr marL="0" indent="0">
              <a:buNone/>
            </a:pPr>
            <a:r>
              <a:rPr lang="hu-HU" sz="2400" dirty="0" smtClean="0"/>
              <a:t>DE: ez nem technikai probléma!</a:t>
            </a:r>
          </a:p>
          <a:p>
            <a:pPr marL="0" indent="0">
              <a:buNone/>
            </a:pPr>
            <a:r>
              <a:rPr lang="hu-HU" sz="2400" dirty="0" smtClean="0"/>
              <a:t>A piac által vezérelt vegyes gazdaságban a társadalmi érdekcsoportok hatalmi viszonyai, a </a:t>
            </a:r>
            <a:r>
              <a:rPr lang="hu-HU" sz="2400" i="1" dirty="0" smtClean="0"/>
              <a:t>hatalmi szerkezet </a:t>
            </a:r>
            <a:r>
              <a:rPr lang="hu-HU" sz="2400" dirty="0" smtClean="0"/>
              <a:t>felépítése olyan, hogy </a:t>
            </a:r>
            <a:r>
              <a:rPr lang="hu-HU" sz="2400" i="1" dirty="0" smtClean="0"/>
              <a:t>ezt nem teszi lehetővé.</a:t>
            </a:r>
            <a:r>
              <a:rPr lang="hu-HU" sz="2400" dirty="0" smtClean="0"/>
              <a:t> </a:t>
            </a:r>
          </a:p>
          <a:p>
            <a:pPr marL="0" indent="0">
              <a:buNone/>
            </a:pPr>
            <a:r>
              <a:rPr lang="hu-HU" sz="2400" dirty="0" smtClean="0"/>
              <a:t>Megfeleltethető:</a:t>
            </a:r>
          </a:p>
          <a:p>
            <a:pPr marL="0" indent="0">
              <a:buNone/>
            </a:pPr>
            <a:r>
              <a:rPr lang="hu-HU" sz="2800" dirty="0" smtClean="0"/>
              <a:t>Angolszász országok, Egyesült Királyság, USA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2846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Az állam által vezérelt gazdaság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928992" cy="4857403"/>
          </a:xfrm>
        </p:spPr>
        <p:txBody>
          <a:bodyPr/>
          <a:lstStyle/>
          <a:p>
            <a:r>
              <a:rPr lang="hu-HU" sz="2800" dirty="0" smtClean="0"/>
              <a:t>Itt a legnagyobb az állam gazdasági szerepe</a:t>
            </a:r>
          </a:p>
          <a:p>
            <a:r>
              <a:rPr lang="hu-HU" sz="2800" dirty="0" smtClean="0"/>
              <a:t>Az állam autonóm módon beavatkozik a mikrogazdasági folyamatokba, szelektíven befolyásolva a vállalati szféra működését</a:t>
            </a:r>
          </a:p>
          <a:p>
            <a:r>
              <a:rPr lang="hu-HU" sz="2800" dirty="0" smtClean="0"/>
              <a:t>Az erőforrások allokációjában a piac mellett, sőt esetenként azt felfüggesztve, korlátozva az állam is jelen van </a:t>
            </a:r>
          </a:p>
          <a:p>
            <a:r>
              <a:rPr lang="hu-HU" sz="2800" dirty="0" smtClean="0"/>
              <a:t>Az állam termelő beruházásokat, vállalati K+F-et finanszíroz, pénzt, kedvezményes hiteleket juttat a vállalatok általa preferált csoportjainak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239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pPr algn="l"/>
            <a:r>
              <a:rPr lang="hu-HU" sz="2000" dirty="0" smtClean="0"/>
              <a:t>folyt. 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289451"/>
          </a:xfrm>
        </p:spPr>
        <p:txBody>
          <a:bodyPr/>
          <a:lstStyle/>
          <a:p>
            <a:r>
              <a:rPr lang="hu-HU" sz="2800" dirty="0" smtClean="0"/>
              <a:t>A vállalatok belső felhalmozásának szerepe viszonylag kisebb, a tőkeallokációban a tőkepiac súlya nem túl jelentős, a bankoké és az államé viszont igen</a:t>
            </a:r>
          </a:p>
          <a:p>
            <a:r>
              <a:rPr lang="hu-HU" sz="2400" dirty="0" smtClean="0"/>
              <a:t>Itt a bankok elsősorban a közép és hosszú távú hitelezés funkcióját látják el</a:t>
            </a:r>
          </a:p>
          <a:p>
            <a:r>
              <a:rPr lang="hu-HU" sz="2400" dirty="0" smtClean="0"/>
              <a:t>A bankoknak jelentős érdekeltségei vannak a vállalati szférában, jelentős befolyást gyakorolnak a vállalatok üzletpolitikájára, szoros tulajdoni és egyéb szálak kapcsolják össze a két szférát</a:t>
            </a:r>
          </a:p>
          <a:p>
            <a:r>
              <a:rPr lang="hu-HU" sz="2400" dirty="0" smtClean="0"/>
              <a:t>Az állam a pü.-i rendszeren keresztül képes érvényesíteni gazdasági prioritásait</a:t>
            </a:r>
          </a:p>
          <a:p>
            <a:pPr marL="0" indent="0">
              <a:buNone/>
            </a:pPr>
            <a:r>
              <a:rPr lang="hu-HU" sz="2800" b="1" i="1" dirty="0" smtClean="0"/>
              <a:t>Itt</a:t>
            </a:r>
            <a:r>
              <a:rPr lang="hu-HU" sz="2800" i="1" dirty="0" smtClean="0"/>
              <a:t> tehát az állam rendelkezik a gazdaságpolitikája számára szükséges eszközökkel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61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  - A pénzügyi rendszer állami befolyásolhatósága nagymértékben a kereskedelmi bankok teljes vagy részleges állami tulajdonán alapul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- A vállalatok állami befolyásolhatósága arra épül, hogy a vállalatok rászorulnak a bankrendszer által mozgósított pénzforrásokra</a:t>
            </a:r>
          </a:p>
          <a:p>
            <a:pPr marL="0" indent="0">
              <a:buNone/>
            </a:pPr>
            <a:r>
              <a:rPr lang="hu-HU" sz="2400" dirty="0" smtClean="0"/>
              <a:t>Megfeleltethető:</a:t>
            </a:r>
          </a:p>
          <a:p>
            <a:pPr marL="0" indent="0">
              <a:buNone/>
            </a:pPr>
            <a:r>
              <a:rPr lang="hu-HU" sz="2800" dirty="0" smtClean="0"/>
              <a:t>Japán, Franciaország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94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 tárgyalásos vagy neokorporatív gazdaság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4857403"/>
          </a:xfrm>
        </p:spPr>
        <p:txBody>
          <a:bodyPr/>
          <a:lstStyle/>
          <a:p>
            <a:r>
              <a:rPr lang="hu-HU" dirty="0" smtClean="0"/>
              <a:t>A gazdaságban kulcsszerepet játszó gazdasági szereplők érdekszervezetei között létrejövő </a:t>
            </a:r>
            <a:r>
              <a:rPr lang="hu-HU" i="1" dirty="0" smtClean="0"/>
              <a:t>alkuk rendszere </a:t>
            </a:r>
            <a:r>
              <a:rPr lang="hu-HU" dirty="0" smtClean="0"/>
              <a:t>révén koordináltak a piac és az állam gazdaságot szabályozó folyamatai</a:t>
            </a:r>
          </a:p>
          <a:p>
            <a:pPr marL="0" indent="0">
              <a:buNone/>
            </a:pPr>
            <a:r>
              <a:rPr lang="hu-HU" sz="2800" dirty="0" smtClean="0"/>
              <a:t>köztes vagy még inkább harmadik változat ui:</a:t>
            </a:r>
          </a:p>
          <a:p>
            <a:pPr marL="0" indent="0">
              <a:buNone/>
            </a:pPr>
            <a:r>
              <a:rPr lang="hu-HU" sz="2800" dirty="0" smtClean="0"/>
              <a:t>- az állam ugyan kívül marad a mikrogazdasági folyamatokon, de ezeket mégsem kizárólag a piac határozza meg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- a piac hatóköréből részlegesen kikerül a tőkefelhalmozás, az erőforrásallokáció, de ezek nem válnak államivá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984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764704"/>
            <a:ext cx="8568952" cy="5361459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- Az erőforrásokat a gazdasági szereplők között alapvetően a piac osztja el, de a gazdaság szerkezeti átalakulása nincs kizárólagosan a piacra bízva</a:t>
            </a:r>
          </a:p>
          <a:p>
            <a:pPr marL="0" indent="0">
              <a:buNone/>
            </a:pPr>
            <a:r>
              <a:rPr lang="hu-HU" sz="2800" dirty="0" smtClean="0"/>
              <a:t>- Az állam beavatkozása a gazdasági folyamatok szabályozásába azonban itt nem jelenti azt, hogy az állam vezérli a gazdaság strukturális átalakulásának folyamatát</a:t>
            </a:r>
          </a:p>
          <a:p>
            <a:pPr marL="0" indent="0">
              <a:buNone/>
            </a:pPr>
            <a:r>
              <a:rPr lang="hu-HU" dirty="0" smtClean="0"/>
              <a:t>A neokorporatív  gazdaságban </a:t>
            </a:r>
            <a:r>
              <a:rPr lang="hu-HU" i="1" dirty="0" smtClean="0"/>
              <a:t>az állam nem autonóm szereplő, hanem a magángazdasági érdekcsoportok foglya</a:t>
            </a:r>
            <a:endParaRPr lang="hu-HU" sz="2800" i="1" dirty="0" smtClean="0"/>
          </a:p>
          <a:p>
            <a:pPr marL="0" indent="0">
              <a:buNone/>
            </a:pPr>
            <a:r>
              <a:rPr lang="hu-HU" sz="2800" dirty="0" smtClean="0"/>
              <a:t>Az állami beavatkozás ellensúlyozza a piaci hatásokat a hátrányosan érintett iparágakban, vállalatoknál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4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hu-HU" sz="2800" dirty="0" smtClean="0"/>
              <a:t>A mai neokorporatív rendszerek demokratikusak, így megkülönböztetendően az autoritariánus (fasiszta) korporatizmustól </a:t>
            </a:r>
            <a:r>
              <a:rPr lang="hu-HU" sz="2800" i="1" dirty="0" smtClean="0"/>
              <a:t>demokratikus korporatizmus</a:t>
            </a:r>
            <a:r>
              <a:rPr lang="hu-HU" sz="2800" dirty="0" smtClean="0"/>
              <a:t>ként határozhatók meg. </a:t>
            </a:r>
          </a:p>
          <a:p>
            <a:r>
              <a:rPr lang="hu-HU" sz="2800" dirty="0"/>
              <a:t> </a:t>
            </a:r>
            <a:r>
              <a:rPr lang="hu-HU" sz="2800" dirty="0" smtClean="0"/>
              <a:t>Fő sajátosságai: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- szociális partnerség ideológiája (politikai konszenzus)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- gazdasági érdekcsoportok centralizált és koncentrált rendszere (érdekképviseleti monopólium)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- a politikai szereplők közötti politikai alkuk (főbb gazdasági érdekcsoportok csúcsszervei, az állami bürokrácia és a politikai pártok elitjei között)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8467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/>
          <a:lstStyle/>
          <a:p>
            <a:r>
              <a:rPr lang="hu-HU" sz="2800" dirty="0" smtClean="0"/>
              <a:t>A neokorporatív alkukban hozott döntések kiterjednek az árak, a bérek, az adók, a foglalkoztatás, a társadalmi jólét, a gazdasági stabilitás és növekedés, az ipar modernizálása kérdéseire</a:t>
            </a:r>
          </a:p>
          <a:p>
            <a:r>
              <a:rPr lang="hu-HU" sz="2800" dirty="0" smtClean="0"/>
              <a:t>Hol? Alapvetően a nyitott gazdaságú kis nyugat-európai országokban, de Németország is közel áll ehhez a típushoz</a:t>
            </a:r>
          </a:p>
          <a:p>
            <a:r>
              <a:rPr lang="hu-HU" sz="2800" dirty="0" smtClean="0"/>
              <a:t>Mikor? A II. vh. után alakul ki – fénykora az ötvenes és nyolcvanas évek közé tehető</a:t>
            </a:r>
          </a:p>
          <a:p>
            <a:r>
              <a:rPr lang="hu-HU" sz="2800" dirty="0" smtClean="0"/>
              <a:t>Két nagy változata: a </a:t>
            </a:r>
            <a:r>
              <a:rPr lang="hu-HU" sz="2800" i="1" dirty="0" smtClean="0"/>
              <a:t>liberális</a:t>
            </a:r>
            <a:r>
              <a:rPr lang="hu-HU" sz="2800" dirty="0" smtClean="0"/>
              <a:t> és a </a:t>
            </a:r>
            <a:r>
              <a:rPr lang="hu-HU" sz="2800" i="1" dirty="0" smtClean="0"/>
              <a:t>szociális</a:t>
            </a:r>
            <a:r>
              <a:rPr lang="hu-HU" sz="2800" dirty="0" smtClean="0"/>
              <a:t> korporatizmus  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916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32048"/>
          </a:xfrm>
        </p:spPr>
        <p:txBody>
          <a:bodyPr/>
          <a:lstStyle/>
          <a:p>
            <a:r>
              <a:rPr lang="hu-HU" sz="3600" dirty="0" smtClean="0"/>
              <a:t>A demokratikus korporatizmus két válfaja</a:t>
            </a:r>
            <a:endParaRPr lang="hu-HU" sz="3600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hu-HU" i="1" dirty="0" smtClean="0"/>
              <a:t>Liberális korporatizmus</a:t>
            </a:r>
            <a:endParaRPr lang="hu-HU" dirty="0" smtClean="0"/>
          </a:p>
          <a:p>
            <a:pPr marL="0" indent="0">
              <a:buNone/>
            </a:pPr>
            <a:r>
              <a:rPr lang="hu-HU" i="1" dirty="0"/>
              <a:t> </a:t>
            </a:r>
            <a:r>
              <a:rPr lang="hu-HU" i="1" dirty="0" smtClean="0"/>
              <a:t> </a:t>
            </a:r>
            <a:r>
              <a:rPr lang="hu-HU" sz="2800" i="1" dirty="0" smtClean="0"/>
              <a:t>társadalmi koalíció</a:t>
            </a:r>
            <a:endParaRPr lang="hu-HU" sz="2800" dirty="0" smtClean="0"/>
          </a:p>
          <a:p>
            <a:pPr marL="0" indent="0">
              <a:buNone/>
            </a:pPr>
            <a:r>
              <a:rPr lang="hu-HU" sz="2400" i="1" dirty="0"/>
              <a:t> </a:t>
            </a:r>
            <a:r>
              <a:rPr lang="hu-HU" sz="2400" i="1" dirty="0" smtClean="0"/>
              <a:t>         - </a:t>
            </a:r>
            <a:r>
              <a:rPr lang="hu-HU" sz="2400" dirty="0" smtClean="0"/>
              <a:t>a tőke nemzetközi és erős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- a szakszervezetek decentralizáltak és gyengék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- az államra a globális alkalmazkodás jellemző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</a:t>
            </a:r>
            <a:r>
              <a:rPr lang="hu-HU" sz="2800" i="1" dirty="0" smtClean="0"/>
              <a:t>politikai hálózat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i="1" dirty="0"/>
              <a:t> </a:t>
            </a:r>
            <a:r>
              <a:rPr lang="hu-HU" sz="2800" i="1" dirty="0" smtClean="0"/>
              <a:t>       - </a:t>
            </a:r>
            <a:r>
              <a:rPr lang="hu-HU" sz="2400" dirty="0" smtClean="0"/>
              <a:t>az intézményi szerkezet kevésbé centralizált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- a korporatív alku kiterjedése szélesebb, de kizárja a 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beruházás és foglalkoztatás kérdéseit</a:t>
            </a:r>
          </a:p>
          <a:p>
            <a:pPr marL="0" indent="0">
              <a:buNone/>
            </a:pPr>
            <a:r>
              <a:rPr lang="hu-HU" sz="2400" i="1" dirty="0"/>
              <a:t> </a:t>
            </a:r>
            <a:r>
              <a:rPr lang="hu-HU" sz="2400" i="1" dirty="0" smtClean="0"/>
              <a:t>         </a:t>
            </a:r>
            <a:r>
              <a:rPr lang="hu-HU" sz="2400" dirty="0" smtClean="0"/>
              <a:t>- az alku módja kétoldalú, implicit engedményekkel</a:t>
            </a:r>
          </a:p>
          <a:p>
            <a:pPr marL="0" indent="0">
              <a:buNone/>
            </a:pPr>
            <a:r>
              <a:rPr lang="hu-HU" dirty="0" smtClean="0"/>
              <a:t>Svájc, Belgium, Hollandia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177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Gazdasági rendszerek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i="1" dirty="0" smtClean="0"/>
              <a:t>Kapitalizmus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magántulajdon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piacgazdaság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profitorientáltság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verseny </a:t>
            </a:r>
          </a:p>
          <a:p>
            <a:pPr marL="0" indent="0">
              <a:buNone/>
            </a:pPr>
            <a:r>
              <a:rPr lang="hu-HU" b="1" i="1" dirty="0" smtClean="0"/>
              <a:t>A kapitalizmus a tőke-magántulajdonnal összekapcsolódó piaci koordináció alapzatán álló gazdaság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12720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/>
            <a:r>
              <a:rPr lang="hu-HU" i="1" dirty="0" smtClean="0"/>
              <a:t>Szociális korporatizmus</a:t>
            </a:r>
            <a:endParaRPr lang="hu-HU" sz="2400" i="1" dirty="0" smtClean="0"/>
          </a:p>
          <a:p>
            <a:pPr marL="0" lvl="0" indent="0">
              <a:buNone/>
            </a:pPr>
            <a:r>
              <a:rPr lang="hu-HU" sz="2800" i="1" dirty="0" smtClean="0"/>
              <a:t>    társadalmi koalíció </a:t>
            </a:r>
            <a:endParaRPr lang="hu-HU" sz="2800" dirty="0" smtClean="0"/>
          </a:p>
          <a:p>
            <a:pPr marL="0" lvl="0" indent="0">
              <a:buNone/>
            </a:pPr>
            <a:r>
              <a:rPr lang="hu-HU" sz="2800" i="1" dirty="0" smtClean="0"/>
              <a:t>  </a:t>
            </a:r>
            <a:r>
              <a:rPr lang="hu-HU" sz="2400" i="1" dirty="0" smtClean="0"/>
              <a:t>    </a:t>
            </a:r>
            <a:r>
              <a:rPr lang="hu-HU" sz="2400" dirty="0" smtClean="0"/>
              <a:t>- a tőke nemzeti és gyenge</a:t>
            </a:r>
          </a:p>
          <a:p>
            <a:pPr marL="0" lvl="0" indent="0">
              <a:buNone/>
            </a:pPr>
            <a:r>
              <a:rPr lang="hu-HU" sz="2400" i="1" dirty="0"/>
              <a:t> </a:t>
            </a:r>
            <a:r>
              <a:rPr lang="hu-HU" sz="2400" dirty="0" smtClean="0"/>
              <a:t>     - szakszervezetek centralizáltak és erősek</a:t>
            </a:r>
          </a:p>
          <a:p>
            <a:pPr marL="0" lvl="0" indent="0">
              <a:buNone/>
            </a:pPr>
            <a:r>
              <a:rPr lang="hu-HU" sz="2400" i="1" dirty="0"/>
              <a:t> </a:t>
            </a:r>
            <a:r>
              <a:rPr lang="hu-HU" sz="2400" i="1" dirty="0" smtClean="0"/>
              <a:t>  </a:t>
            </a:r>
            <a:r>
              <a:rPr lang="hu-HU" sz="2400" dirty="0" smtClean="0"/>
              <a:t>   - az államra a nemzeti alkalmazkodás jellemző</a:t>
            </a:r>
          </a:p>
          <a:p>
            <a:pPr marL="0" lvl="0" indent="0">
              <a:buNone/>
            </a:pPr>
            <a:r>
              <a:rPr lang="hu-HU" sz="2800" i="1" dirty="0"/>
              <a:t> </a:t>
            </a:r>
            <a:r>
              <a:rPr lang="hu-HU" sz="2800" i="1" dirty="0" smtClean="0"/>
              <a:t>   politikai hálózat</a:t>
            </a:r>
            <a:endParaRPr lang="hu-HU" sz="2400" dirty="0" smtClean="0"/>
          </a:p>
          <a:p>
            <a:pPr marL="0" lv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- az intézményi szerkezet centralizáltabb</a:t>
            </a:r>
          </a:p>
          <a:p>
            <a:pPr marL="0" lv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- a politikai alku kiterjedése szűkebb körű, de magában </a:t>
            </a:r>
          </a:p>
          <a:p>
            <a:pPr marL="0" lv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foglalja a beruházás és a foglalkoztatás kérdéseit is</a:t>
            </a:r>
          </a:p>
          <a:p>
            <a:pPr marL="0" lv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- az alku háromoldalú, az engedmények explicitek</a:t>
            </a:r>
          </a:p>
          <a:p>
            <a:pPr marL="0" lvl="0" indent="0">
              <a:buNone/>
            </a:pPr>
            <a:r>
              <a:rPr lang="hu-HU" dirty="0" smtClean="0"/>
              <a:t>Ausztria, Norvégia, Dánia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660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Az állami beavatkozás eltérő típusainak történeti kialakulása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Piac által vezérelt gazdaság – </a:t>
            </a:r>
            <a:r>
              <a:rPr lang="hu-HU" dirty="0" smtClean="0"/>
              <a:t>korai iparosítás</a:t>
            </a:r>
          </a:p>
          <a:p>
            <a:r>
              <a:rPr lang="hu-HU" i="1" dirty="0" smtClean="0"/>
              <a:t>Állam által vezérelt gazdaság – </a:t>
            </a:r>
            <a:r>
              <a:rPr lang="hu-HU" dirty="0" smtClean="0"/>
              <a:t>megkésett iparosítás</a:t>
            </a:r>
          </a:p>
          <a:p>
            <a:r>
              <a:rPr lang="hu-HU" i="1" dirty="0" smtClean="0"/>
              <a:t>Tárgyalásos gazdaság </a:t>
            </a:r>
            <a:r>
              <a:rPr lang="hu-HU" dirty="0" smtClean="0"/>
              <a:t>– az alváltozatok függnek össze az iparosítás mikéntjével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91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sz="3600" dirty="0" smtClean="0"/>
              <a:t>Az állami kiadások növekedése</a:t>
            </a:r>
          </a:p>
        </p:txBody>
      </p:sp>
      <p:sp>
        <p:nvSpPr>
          <p:cNvPr id="28675" name="Tartalom helye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5577483"/>
          </a:xfrm>
        </p:spPr>
        <p:txBody>
          <a:bodyPr/>
          <a:lstStyle/>
          <a:p>
            <a:pPr eaLnBrk="1" hangingPunct="1"/>
            <a:r>
              <a:rPr lang="hu-HU" altLang="hu-HU" sz="2400" dirty="0" smtClean="0"/>
              <a:t>Az I. világháborút megelőzően az állami kiadások nagysága tipikusan a GDP 10%-a alatti tartományban mozgott</a:t>
            </a:r>
          </a:p>
          <a:p>
            <a:pPr eaLnBrk="1" hangingPunct="1"/>
            <a:r>
              <a:rPr lang="hu-HU" altLang="hu-HU" sz="2400" dirty="0" smtClean="0"/>
              <a:t>De az emelkedés már pár évtizeddel korábban, még a XIX. Század utolsó évtizedeiben elkezdődött és egészen a XX. Század 80-as éveiig rapid módon tartott (a leggyorsabb éppen ezen időszak utolsó két évtizedében volt)</a:t>
            </a:r>
          </a:p>
          <a:p>
            <a:pPr eaLnBrk="1" hangingPunct="1"/>
            <a:r>
              <a:rPr lang="hu-HU" altLang="hu-HU" sz="2400" dirty="0" smtClean="0"/>
              <a:t>Azóta kisebb hullámzásokkal nem emelkedik az átlagosan elért cca. 45%-os szintnél magasabbra (csúcs 1995-ben)</a:t>
            </a:r>
          </a:p>
          <a:p>
            <a:pPr marL="0" indent="0" eaLnBrk="1" hangingPunct="1">
              <a:buNone/>
            </a:pPr>
            <a:r>
              <a:rPr lang="hu-HU" altLang="hu-HU" sz="2800" i="1" dirty="0" smtClean="0"/>
              <a:t>A fejlett országok társadalmi-gazdasági rendszere tehát ebben az évszázadban átállt egy, a jövedelmek kevesebb, mint </a:t>
            </a:r>
            <a:r>
              <a:rPr lang="hu-HU" altLang="hu-HU" sz="2800" b="1" i="1" dirty="0" smtClean="0"/>
              <a:t>10%</a:t>
            </a:r>
            <a:r>
              <a:rPr lang="hu-HU" altLang="hu-HU" sz="2800" i="1" dirty="0" smtClean="0"/>
              <a:t>-át központosító típusról egy csaknem </a:t>
            </a:r>
            <a:r>
              <a:rPr lang="hu-HU" altLang="hu-HU" sz="2800" b="1" i="1" dirty="0" smtClean="0"/>
              <a:t>felét</a:t>
            </a:r>
            <a:r>
              <a:rPr lang="hu-HU" altLang="hu-HU" sz="2800" i="1" dirty="0" smtClean="0"/>
              <a:t> központosítóra!!! </a:t>
            </a:r>
            <a:r>
              <a:rPr lang="hu-HU" altLang="hu-HU" sz="2800" dirty="0" smtClean="0"/>
              <a:t>   </a:t>
            </a:r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148910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733" y="0"/>
            <a:ext cx="8229600" cy="8367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sz="3600" dirty="0" smtClean="0"/>
              <a:t>Az állami kiadások hosszú távú növekedése mögötti tényezők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 smtClean="0"/>
              <a:t>Wagner törvény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400" dirty="0" smtClean="0"/>
              <a:t>Iparosodás és urbanizáció feszültségeinek ellen-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400" dirty="0"/>
              <a:t>s</a:t>
            </a:r>
            <a:r>
              <a:rPr lang="hu-HU" altLang="hu-HU" sz="2400" dirty="0" smtClean="0"/>
              <a:t>úlyozási igénye következtében növekednie kell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400" dirty="0"/>
              <a:t>a</a:t>
            </a:r>
            <a:r>
              <a:rPr lang="hu-HU" altLang="hu-HU" sz="2400" dirty="0" smtClean="0"/>
              <a:t>z állami kiadásoknak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400" dirty="0" smtClean="0"/>
              <a:t>(pl. urbanizáció: városi lakosság száma és aránya megnő, megszaporodnak a negatív externáliák, túlzsúfoltsági hatás – így megnő az állami szektor termékei iránti kereslet, emelkednek az állami kiadások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400" dirty="0" smtClean="0"/>
              <a:t>vagy: iparosítás és urbanizáció eltérő élettér, civilizatórikus követelmények, melyekhez magasabb képzettség, infrastruktúra szükséges. Ami ismét állami beruházásokat, finanszírozási igényt támaszt.)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u-HU" altLang="hu-HU" sz="2400" b="1" dirty="0" smtClean="0"/>
              <a:t>HF: keress az interneten magyarázatokat, cikkeket a Wagner törvényről </a:t>
            </a:r>
            <a:r>
              <a:rPr lang="hu-HU" altLang="hu-HU" sz="2400" dirty="0" smtClean="0"/>
              <a:t> </a:t>
            </a:r>
            <a:endParaRPr lang="hu-HU" alt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64704"/>
            <a:ext cx="143294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89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2048"/>
          </a:xfrm>
        </p:spPr>
        <p:txBody>
          <a:bodyPr/>
          <a:lstStyle/>
          <a:p>
            <a:pPr algn="l"/>
            <a:r>
              <a:rPr lang="hu-HU" altLang="hu-HU" sz="2000" dirty="0" smtClean="0"/>
              <a:t>Folyt.</a:t>
            </a:r>
            <a:endParaRPr lang="hu-HU" altLang="hu-HU" sz="2000" dirty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dirty="0" err="1" smtClean="0"/>
              <a:t>Baumol</a:t>
            </a:r>
            <a:r>
              <a:rPr lang="hu-HU" altLang="hu-HU" sz="2400" dirty="0" smtClean="0"/>
              <a:t> hatás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2400" dirty="0" smtClean="0"/>
              <a:t>Különböző szektorokban eltérő a termelékenység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2400" dirty="0" smtClean="0"/>
              <a:t>növekedési üteme, így az iparban gyorsabb, mint a szolgáltatásoknál </a:t>
            </a:r>
            <a:r>
              <a:rPr lang="hu-HU" altLang="hu-HU" sz="2000" dirty="0" smtClean="0"/>
              <a:t>(eltérőek a technológiai sajátosságok)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2400" dirty="0" smtClean="0"/>
              <a:t>Az állami tevékenységek tipikusan a szolgáltatást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2400" dirty="0"/>
              <a:t>v</a:t>
            </a:r>
            <a:r>
              <a:rPr lang="hu-HU" altLang="hu-HU" sz="2400" dirty="0" smtClean="0"/>
              <a:t>égző szférában találhatók, míg a magángazdasági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2400" dirty="0" smtClean="0"/>
              <a:t>tevékenységek  zömmel az ipari szektorba tartoznak.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2400" dirty="0" smtClean="0"/>
              <a:t>Ebből követezően aránytalanság alakul ki az állami és a magánszektor termelékenysége között. (Clark, </a:t>
            </a:r>
            <a:r>
              <a:rPr lang="hu-HU" altLang="hu-HU" sz="2400" dirty="0" err="1" smtClean="0"/>
              <a:t>Fourastié</a:t>
            </a:r>
            <a:r>
              <a:rPr lang="hu-HU" altLang="hu-HU" sz="24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u-HU" altLang="hu-HU" sz="2400" b="1" dirty="0" err="1" smtClean="0"/>
              <a:t>Baumol</a:t>
            </a:r>
            <a:r>
              <a:rPr lang="hu-HU" altLang="hu-HU" sz="2400" dirty="0" smtClean="0"/>
              <a:t>: kétszektoros modell, eltérő termelékenység növekedési ütemekkel, következmény a társadalmi termék egyre magasabb hányadát kell a szolgáltatások (állami szektor) termelésére fordítani ill. a foglalkoztatottak egyre növekvő arányát kell itt alkalmazni.</a:t>
            </a:r>
          </a:p>
          <a:p>
            <a:pPr marL="0" indent="0">
              <a:lnSpc>
                <a:spcPct val="90000"/>
              </a:lnSpc>
              <a:buNone/>
            </a:pPr>
            <a:endParaRPr lang="hu-HU" altLang="hu-H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484784"/>
            <a:ext cx="1295971" cy="162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8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hu-HU" sz="2400" dirty="0" smtClean="0"/>
              <a:t>Háborúk: I. vh. - nem rendezett béke, szinte rögtön háborús felkészülés – II. vh. </a:t>
            </a:r>
            <a:r>
              <a:rPr lang="hu-HU" sz="2400" dirty="0" smtClean="0"/>
              <a:t>– hidegháború</a:t>
            </a:r>
          </a:p>
          <a:p>
            <a:r>
              <a:rPr lang="hu-HU" sz="2400" dirty="0" smtClean="0"/>
              <a:t>Makrogazdasági szabályozási tevékenység elvárás majd természetes</a:t>
            </a:r>
          </a:p>
          <a:p>
            <a:r>
              <a:rPr lang="hu-HU" sz="2400" dirty="0" smtClean="0"/>
              <a:t>Keynesianizmus</a:t>
            </a:r>
          </a:p>
          <a:p>
            <a:r>
              <a:rPr lang="hu-HU" sz="2400" dirty="0" smtClean="0"/>
              <a:t>Struktúra politika elvárás</a:t>
            </a:r>
            <a:endParaRPr lang="hu-HU" sz="2400" dirty="0" smtClean="0"/>
          </a:p>
          <a:p>
            <a:r>
              <a:rPr lang="hu-HU" sz="2400" dirty="0" smtClean="0"/>
              <a:t>Jóléti állam kiépítése</a:t>
            </a:r>
          </a:p>
          <a:p>
            <a:r>
              <a:rPr lang="hu-HU" sz="2400" dirty="0" smtClean="0"/>
              <a:t>Politikai test kibővülése következtében fokozott redisztribúciós és beavatkozási igény</a:t>
            </a:r>
          </a:p>
          <a:p>
            <a:r>
              <a:rPr lang="hu-HU" sz="2400" dirty="0" smtClean="0"/>
              <a:t>Érdekcsoportok, szakszervezetek felerősödése</a:t>
            </a:r>
          </a:p>
          <a:p>
            <a:r>
              <a:rPr lang="hu-HU" sz="2400" dirty="0" smtClean="0"/>
              <a:t>Baloldali pártok erős jelenléte</a:t>
            </a:r>
          </a:p>
          <a:p>
            <a:r>
              <a:rPr lang="hu-HU" sz="2400" dirty="0" smtClean="0"/>
              <a:t>Államszerkezet felépítése (centralizált – föderális)</a:t>
            </a:r>
          </a:p>
          <a:p>
            <a:pPr marL="0" indent="0">
              <a:buNone/>
            </a:pPr>
            <a:endParaRPr lang="hu-HU" sz="2400" dirty="0" smtClean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1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hu-HU" sz="2400" dirty="0" smtClean="0"/>
              <a:t>Adórendszerek (progresszív jövedelemadó, tb járulék </a:t>
            </a:r>
            <a:r>
              <a:rPr lang="hu-HU" sz="2400" dirty="0" err="1" smtClean="0"/>
              <a:t>vs</a:t>
            </a:r>
            <a:r>
              <a:rPr lang="hu-HU" sz="2400" dirty="0" smtClean="0"/>
              <a:t> forgalmi adók – fiskális illúzió)</a:t>
            </a:r>
          </a:p>
          <a:p>
            <a:r>
              <a:rPr lang="hu-HU" sz="2400" dirty="0" smtClean="0"/>
              <a:t>Világpiaci nyitottság, </a:t>
            </a:r>
            <a:r>
              <a:rPr lang="hu-HU" sz="2400" smtClean="0"/>
              <a:t>ország méret</a:t>
            </a:r>
            <a:endParaRPr lang="hu-HU" sz="2400" smtClean="0"/>
          </a:p>
          <a:p>
            <a:endParaRPr lang="hu-HU" sz="24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3994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hu-HU" sz="3000" dirty="0"/>
          </a:p>
        </p:txBody>
      </p:sp>
      <p:sp>
        <p:nvSpPr>
          <p:cNvPr id="32771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4752528"/>
          </a:xfrm>
        </p:spPr>
        <p:txBody>
          <a:bodyPr/>
          <a:lstStyle/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385314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126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128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9269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 smtClean="0"/>
              <a:t>Eltérő felosztások</a:t>
            </a:r>
          </a:p>
        </p:txBody>
      </p:sp>
      <p:sp>
        <p:nvSpPr>
          <p:cNvPr id="27651" name="Tartalom helye 2"/>
          <p:cNvSpPr>
            <a:spLocks noGrp="1"/>
          </p:cNvSpPr>
          <p:nvPr>
            <p:ph idx="1"/>
          </p:nvPr>
        </p:nvSpPr>
        <p:spPr>
          <a:xfrm>
            <a:off x="821008" y="1056713"/>
            <a:ext cx="8075240" cy="4904625"/>
          </a:xfrm>
        </p:spPr>
        <p:txBody>
          <a:bodyPr/>
          <a:lstStyle/>
          <a:p>
            <a:pPr eaLnBrk="1" hangingPunct="1"/>
            <a:r>
              <a:rPr lang="hu-HU" altLang="hu-HU" i="1" dirty="0" smtClean="0"/>
              <a:t>Kapitalista</a:t>
            </a:r>
            <a:r>
              <a:rPr lang="hu-HU" altLang="hu-HU" dirty="0" smtClean="0"/>
              <a:t> – K. Marx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i="1" dirty="0" smtClean="0"/>
              <a:t>Ipari</a:t>
            </a:r>
            <a:r>
              <a:rPr lang="hu-HU" altLang="hu-HU" dirty="0" smtClean="0"/>
              <a:t> társadalom – A. Comte</a:t>
            </a:r>
            <a:r>
              <a:rPr lang="hu-HU" altLang="hu-HU" dirty="0"/>
              <a:t> </a:t>
            </a:r>
            <a:endParaRPr lang="hu-HU" altLang="hu-HU" dirty="0" smtClean="0"/>
          </a:p>
          <a:p>
            <a:pPr marL="0" indent="0" eaLnBrk="1" hangingPunct="1">
              <a:buNone/>
            </a:pPr>
            <a:r>
              <a:rPr lang="hu-HU" altLang="hu-HU" dirty="0" smtClean="0"/>
              <a:t>  </a:t>
            </a:r>
          </a:p>
          <a:p>
            <a:pPr marL="0" indent="0" eaLnBrk="1" hangingPunct="1">
              <a:buNone/>
            </a:pPr>
            <a:r>
              <a:rPr lang="hu-HU" altLang="hu-HU" dirty="0" smtClean="0"/>
              <a:t> C. H. de Saint-Simon</a:t>
            </a:r>
          </a:p>
          <a:p>
            <a:pPr eaLnBrk="1" hangingPunct="1"/>
            <a:endParaRPr lang="hu-HU" altLang="hu-HU" dirty="0" smtClean="0"/>
          </a:p>
          <a:p>
            <a:pPr eaLnBrk="1" hangingPunct="1"/>
            <a:endParaRPr lang="hu-HU" altLang="hu-HU" dirty="0" smtClean="0"/>
          </a:p>
          <a:p>
            <a:pPr eaLnBrk="1" hangingPunct="1"/>
            <a:r>
              <a:rPr lang="hu-HU" altLang="hu-HU" i="1" dirty="0" smtClean="0"/>
              <a:t>Demokratikus</a:t>
            </a:r>
            <a:r>
              <a:rPr lang="hu-HU" altLang="hu-HU" dirty="0" smtClean="0"/>
              <a:t> társadalom – A. de Tocqueville</a:t>
            </a:r>
          </a:p>
          <a:p>
            <a:pPr marL="0" indent="0" eaLnBrk="1" hangingPunct="1">
              <a:buNone/>
            </a:pPr>
            <a:r>
              <a:rPr lang="hu-HU" altLang="hu-HU" dirty="0"/>
              <a:t> </a:t>
            </a:r>
            <a:r>
              <a:rPr lang="hu-HU" altLang="hu-HU" dirty="0" smtClean="0"/>
              <a:t>           </a:t>
            </a:r>
            <a:endParaRPr lang="hu-HU" alt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363" y="1916832"/>
            <a:ext cx="137238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129333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086" y="2924944"/>
            <a:ext cx="1293339" cy="173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744" y="3573016"/>
            <a:ext cx="1438736" cy="1772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8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eaLnBrk="1" hangingPunct="1"/>
            <a:endParaRPr lang="hu-HU" altLang="hu-HU" sz="3600" b="1" dirty="0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8229600" cy="4680520"/>
          </a:xfrm>
        </p:spPr>
        <p:txBody>
          <a:bodyPr/>
          <a:lstStyle/>
          <a:p>
            <a:pPr eaLnBrk="1" hangingPunct="1"/>
            <a:endParaRPr lang="hu-HU" altLang="hu-HU" sz="2800" dirty="0"/>
          </a:p>
        </p:txBody>
      </p:sp>
    </p:spTree>
    <p:extLst>
      <p:ext uri="{BB962C8B-B14F-4D97-AF65-F5344CB8AC3E}">
        <p14:creationId xmlns:p14="http://schemas.microsoft.com/office/powerpoint/2010/main" val="858883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sz="3600" dirty="0" smtClean="0"/>
              <a:t>A kapitalizmus tipológiája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02027"/>
          </a:xfrm>
        </p:spPr>
        <p:txBody>
          <a:bodyPr/>
          <a:lstStyle/>
          <a:p>
            <a:r>
              <a:rPr lang="hu-HU" i="1" dirty="0" smtClean="0"/>
              <a:t>Klasszikus szabadversenyes</a:t>
            </a:r>
            <a:r>
              <a:rPr lang="hu-HU" dirty="0" smtClean="0"/>
              <a:t>– </a:t>
            </a:r>
            <a:r>
              <a:rPr lang="hu-HU" i="1" dirty="0" smtClean="0"/>
              <a:t>modern vegyes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</a:t>
            </a:r>
            <a:r>
              <a:rPr lang="hu-HU" sz="2800" dirty="0" smtClean="0"/>
              <a:t>a két </a:t>
            </a:r>
            <a:r>
              <a:rPr lang="hu-HU" sz="2800" i="1" dirty="0" smtClean="0"/>
              <a:t>típus</a:t>
            </a:r>
            <a:r>
              <a:rPr lang="hu-HU" sz="2800" dirty="0" smtClean="0"/>
              <a:t> közötti váltás elsősorban időbeli, tehát: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egyúttal különböző </a:t>
            </a:r>
            <a:r>
              <a:rPr lang="hu-HU" sz="2800" i="1" dirty="0" smtClean="0"/>
              <a:t>korszakokról</a:t>
            </a:r>
            <a:r>
              <a:rPr lang="hu-HU" sz="2800" dirty="0" smtClean="0"/>
              <a:t> is van szó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- a váltás kitüntetett dátuma az </a:t>
            </a:r>
            <a:r>
              <a:rPr lang="hu-HU" sz="2800" i="1" dirty="0" smtClean="0"/>
              <a:t>I. világháború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36614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600" dirty="0" smtClean="0"/>
              <a:t>Szabadversenyes piacgazdaság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hu-HU" i="1" dirty="0" smtClean="0"/>
              <a:t>Tulajdo</a:t>
            </a:r>
            <a:r>
              <a:rPr lang="hu-HU" dirty="0" smtClean="0"/>
              <a:t>n: </a:t>
            </a:r>
            <a:r>
              <a:rPr lang="hu-HU" i="1" dirty="0" smtClean="0"/>
              <a:t>családi magán</a:t>
            </a:r>
            <a:r>
              <a:rPr lang="hu-HU" dirty="0" smtClean="0"/>
              <a:t>tulajdon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</a:t>
            </a:r>
            <a:r>
              <a:rPr lang="hu-HU" sz="2800" dirty="0" smtClean="0"/>
              <a:t>(tulajdon és funkció egysége)</a:t>
            </a:r>
            <a:r>
              <a:rPr lang="hu-HU" dirty="0" smtClean="0"/>
              <a:t> </a:t>
            </a:r>
          </a:p>
          <a:p>
            <a:r>
              <a:rPr lang="hu-HU" i="1" dirty="0" smtClean="0"/>
              <a:t>Piac:</a:t>
            </a:r>
            <a:r>
              <a:rPr lang="hu-HU" dirty="0" smtClean="0"/>
              <a:t> </a:t>
            </a:r>
            <a:r>
              <a:rPr lang="hu-HU" i="1" dirty="0" smtClean="0"/>
              <a:t>szabad</a:t>
            </a:r>
            <a:r>
              <a:rPr lang="hu-HU" dirty="0" smtClean="0"/>
              <a:t> verseny, </a:t>
            </a:r>
            <a:r>
              <a:rPr lang="hu-HU" i="1" dirty="0" smtClean="0"/>
              <a:t>atomizált</a:t>
            </a:r>
            <a:r>
              <a:rPr lang="hu-HU" dirty="0" smtClean="0"/>
              <a:t> piaci szereplők</a:t>
            </a:r>
          </a:p>
          <a:p>
            <a:r>
              <a:rPr lang="hu-HU" i="1" dirty="0" smtClean="0"/>
              <a:t>Állam</a:t>
            </a:r>
            <a:r>
              <a:rPr lang="hu-HU" dirty="0" smtClean="0"/>
              <a:t> gazdasági szerepe: </a:t>
            </a:r>
            <a:r>
              <a:rPr lang="hu-HU" i="1" dirty="0" smtClean="0"/>
              <a:t>passzív</a:t>
            </a:r>
            <a:r>
              <a:rPr lang="hu-HU" dirty="0" smtClean="0"/>
              <a:t>, </a:t>
            </a:r>
            <a:r>
              <a:rPr lang="hu-HU" i="1" dirty="0" smtClean="0"/>
              <a:t>éjjeliőr</a:t>
            </a:r>
            <a:r>
              <a:rPr lang="hu-HU" dirty="0" smtClean="0"/>
              <a:t>, ellenőrzi a </a:t>
            </a:r>
            <a:r>
              <a:rPr lang="hu-HU" i="1" dirty="0" smtClean="0"/>
              <a:t>játékszabályok</a:t>
            </a:r>
            <a:r>
              <a:rPr lang="hu-HU" dirty="0" smtClean="0"/>
              <a:t>  betartását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18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hu-HU" sz="3600" dirty="0" smtClean="0"/>
              <a:t>Modern</a:t>
            </a:r>
            <a:r>
              <a:rPr lang="hu-HU" sz="3200" dirty="0" smtClean="0"/>
              <a:t> vegyes gazdaság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217443"/>
          </a:xfrm>
        </p:spPr>
        <p:txBody>
          <a:bodyPr/>
          <a:lstStyle/>
          <a:p>
            <a:pPr marL="0" indent="0">
              <a:buNone/>
            </a:pPr>
            <a:r>
              <a:rPr lang="hu-HU" i="1" dirty="0" smtClean="0"/>
              <a:t>Tulajdon:</a:t>
            </a:r>
            <a:r>
              <a:rPr lang="hu-HU" dirty="0" smtClean="0"/>
              <a:t> </a:t>
            </a:r>
            <a:r>
              <a:rPr lang="hu-HU" i="1" dirty="0" smtClean="0"/>
              <a:t>részvénytársasági </a:t>
            </a:r>
            <a:r>
              <a:rPr lang="hu-HU" dirty="0" smtClean="0"/>
              <a:t>tulajdon</a:t>
            </a:r>
            <a:r>
              <a:rPr lang="hu-HU" sz="2800" i="1" dirty="0" smtClean="0"/>
              <a:t> </a:t>
            </a:r>
            <a:r>
              <a:rPr lang="hu-HU" sz="2800" dirty="0" smtClean="0"/>
              <a:t>(tulajdon és           </a:t>
            </a:r>
          </a:p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smtClean="0"/>
              <a:t>      funkció szétválása), </a:t>
            </a:r>
            <a:r>
              <a:rPr lang="hu-HU" i="1" dirty="0" smtClean="0"/>
              <a:t>intézményi</a:t>
            </a:r>
            <a:r>
              <a:rPr lang="hu-HU" dirty="0" smtClean="0"/>
              <a:t> tulajdon, </a:t>
            </a:r>
            <a:r>
              <a:rPr lang="hu-HU" i="1" dirty="0" smtClean="0"/>
              <a:t>állami</a:t>
            </a:r>
            <a:r>
              <a:rPr lang="hu-HU" dirty="0" smtClean="0"/>
              <a:t> t.</a:t>
            </a:r>
          </a:p>
          <a:p>
            <a:pPr marL="0" indent="0">
              <a:buNone/>
            </a:pPr>
            <a:r>
              <a:rPr lang="hu-HU" i="1" dirty="0" smtClean="0"/>
              <a:t>Piac:</a:t>
            </a:r>
            <a:r>
              <a:rPr lang="hu-HU" dirty="0" smtClean="0"/>
              <a:t> </a:t>
            </a:r>
            <a:r>
              <a:rPr lang="hu-HU" i="1" dirty="0" smtClean="0"/>
              <a:t>szabályozott </a:t>
            </a:r>
            <a:r>
              <a:rPr lang="hu-HU" dirty="0" smtClean="0"/>
              <a:t>verseny, </a:t>
            </a:r>
            <a:r>
              <a:rPr lang="hu-HU" i="1" dirty="0" smtClean="0"/>
              <a:t>monopolista-oligopolista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szereplők</a:t>
            </a:r>
          </a:p>
          <a:p>
            <a:pPr marL="0" indent="0">
              <a:buNone/>
            </a:pPr>
            <a:r>
              <a:rPr lang="hu-HU" i="1" dirty="0" smtClean="0"/>
              <a:t>Állam:</a:t>
            </a:r>
            <a:r>
              <a:rPr lang="hu-HU" sz="2800" dirty="0" smtClean="0"/>
              <a:t> </a:t>
            </a:r>
            <a:r>
              <a:rPr lang="hu-HU" i="1" dirty="0" smtClean="0"/>
              <a:t>aktív</a:t>
            </a:r>
            <a:r>
              <a:rPr lang="hu-HU" dirty="0" smtClean="0"/>
              <a:t>: versenyszabályozás,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közjavak termelése,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ciklusszabályozás,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jóléti funkciók,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iparpolitika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6652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/>
          <a:lstStyle/>
          <a:p>
            <a:r>
              <a:rPr lang="hu-HU" sz="3600" dirty="0" smtClean="0"/>
              <a:t>A vegyes gazdaság modellváltozatai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hu-HU" i="1" dirty="0" smtClean="0"/>
              <a:t>Piac által vezérelt</a:t>
            </a:r>
            <a:r>
              <a:rPr lang="hu-HU" dirty="0" smtClean="0"/>
              <a:t> gazdaság</a:t>
            </a:r>
          </a:p>
          <a:p>
            <a:r>
              <a:rPr lang="hu-HU" i="1" dirty="0" smtClean="0"/>
              <a:t>Tárgyalásos</a:t>
            </a:r>
            <a:r>
              <a:rPr lang="hu-HU" dirty="0" smtClean="0"/>
              <a:t> (neokorporatív) gazdaság</a:t>
            </a:r>
          </a:p>
          <a:p>
            <a:r>
              <a:rPr lang="hu-HU" i="1" dirty="0" smtClean="0"/>
              <a:t>Állam által vezérelt</a:t>
            </a:r>
            <a:r>
              <a:rPr lang="hu-HU" dirty="0" smtClean="0"/>
              <a:t> gazdaság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5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3600" dirty="0" smtClean="0"/>
              <a:t>A piac által vezérelt gazdaság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145435"/>
          </a:xfrm>
        </p:spPr>
        <p:txBody>
          <a:bodyPr/>
          <a:lstStyle/>
          <a:p>
            <a:r>
              <a:rPr lang="hu-HU" sz="2800" dirty="0" smtClean="0"/>
              <a:t>Legtöbb tér a piaci (ön)szabályozásnak</a:t>
            </a:r>
          </a:p>
          <a:p>
            <a:r>
              <a:rPr lang="hu-HU" sz="2800" dirty="0" smtClean="0"/>
              <a:t>Legszűkebbre korlátozza az állam szerepét</a:t>
            </a:r>
          </a:p>
          <a:p>
            <a:r>
              <a:rPr lang="hu-HU" sz="2800" dirty="0" smtClean="0"/>
              <a:t>Itt is van redisztribúció, jóléti állam, makroökonómiai szabályozás, állami tulajdon, versenyszabályozás, funkcionális érdekcsoportok és az állam közötti alkuk (de kevésbé jelentősek)</a:t>
            </a:r>
          </a:p>
          <a:p>
            <a:r>
              <a:rPr lang="hu-HU" sz="2800" dirty="0" smtClean="0"/>
              <a:t>De az állam itt kívül marad a </a:t>
            </a:r>
            <a:r>
              <a:rPr lang="hu-HU" sz="2800" i="1" dirty="0" smtClean="0"/>
              <a:t>mikrogazdasági</a:t>
            </a:r>
            <a:r>
              <a:rPr lang="hu-HU" sz="2800" dirty="0" smtClean="0"/>
              <a:t> folyamatokon, nem avatkozik be </a:t>
            </a:r>
            <a:r>
              <a:rPr lang="hu-HU" sz="2800" i="1" dirty="0" smtClean="0"/>
              <a:t>szelektív</a:t>
            </a:r>
            <a:r>
              <a:rPr lang="hu-HU" sz="2800" dirty="0" smtClean="0"/>
              <a:t> módon a vállalatok tevékenységébe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8843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pPr algn="l"/>
            <a:r>
              <a:rPr lang="hu-HU" sz="2000" dirty="0" smtClean="0"/>
              <a:t>Folyt.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hu-HU" sz="2800" dirty="0" smtClean="0"/>
              <a:t>Erőforrások allokációjában vezető szerep a piacé</a:t>
            </a:r>
          </a:p>
          <a:p>
            <a:r>
              <a:rPr lang="hu-HU" sz="2800" dirty="0" smtClean="0"/>
              <a:t>Tőkefelhalmozás a vállalatok belső felhalmozásán alapul</a:t>
            </a:r>
          </a:p>
          <a:p>
            <a:r>
              <a:rPr lang="hu-HU" sz="2800" dirty="0" smtClean="0"/>
              <a:t>Tőkeallokációban a tőkepiac az elsődleges (a bankok és az állam szerepe csekély)</a:t>
            </a:r>
          </a:p>
          <a:p>
            <a:r>
              <a:rPr lang="hu-HU" sz="2800" dirty="0" smtClean="0"/>
              <a:t>A bankok elsősorban rövid távú hitelezést folytatnak, nincsenek érdekeltségeik a vállalati szférában, nem kötik őket tulajdoni szálak a vállalatokhoz, nem gyakorolnak befolyást a vállalatok üzletpolitikájára </a:t>
            </a:r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7336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3370</TotalTime>
  <Words>1587</Words>
  <Application>Microsoft Office PowerPoint</Application>
  <PresentationFormat>Diavetítés a képernyőre (4:3 oldalarány)</PresentationFormat>
  <Paragraphs>179</Paragraphs>
  <Slides>30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1" baseType="lpstr">
      <vt:lpstr>Office-téma</vt:lpstr>
      <vt:lpstr>Gazdaságpolitika</vt:lpstr>
      <vt:lpstr>Gazdasági rendszerek</vt:lpstr>
      <vt:lpstr>Eltérő felosztások</vt:lpstr>
      <vt:lpstr>A kapitalizmus tipológiája</vt:lpstr>
      <vt:lpstr>Szabadversenyes piacgazdaság </vt:lpstr>
      <vt:lpstr>Modern vegyes gazdaság</vt:lpstr>
      <vt:lpstr>A vegyes gazdaság modellváltozatai</vt:lpstr>
      <vt:lpstr>A piac által vezérelt gazdaság </vt:lpstr>
      <vt:lpstr>Folyt.</vt:lpstr>
      <vt:lpstr>Folyt.</vt:lpstr>
      <vt:lpstr>Folyt.</vt:lpstr>
      <vt:lpstr>Az állam által vezérelt gazdaság</vt:lpstr>
      <vt:lpstr>folyt. </vt:lpstr>
      <vt:lpstr>Folyt.</vt:lpstr>
      <vt:lpstr>A tárgyalásos vagy neokorporatív gazdaság</vt:lpstr>
      <vt:lpstr>Folyt.</vt:lpstr>
      <vt:lpstr>Folyt.</vt:lpstr>
      <vt:lpstr>Folyt.</vt:lpstr>
      <vt:lpstr>A demokratikus korporatizmus két válfaja</vt:lpstr>
      <vt:lpstr>Folyt.</vt:lpstr>
      <vt:lpstr>Az állami beavatkozás eltérő típusainak történeti kialakulása</vt:lpstr>
      <vt:lpstr>Az állami kiadások növekedése</vt:lpstr>
      <vt:lpstr>Az állami kiadások hosszú távú növekedése mögötti tényezők</vt:lpstr>
      <vt:lpstr>Folyt.</vt:lpstr>
      <vt:lpstr>Folyt.</vt:lpstr>
      <vt:lpstr>Folyt.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par</cp:lastModifiedBy>
  <cp:revision>126</cp:revision>
  <dcterms:created xsi:type="dcterms:W3CDTF">2011-12-06T13:04:46Z</dcterms:created>
  <dcterms:modified xsi:type="dcterms:W3CDTF">2018-09-18T22:08:30Z</dcterms:modified>
</cp:coreProperties>
</file>